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59" r:id="rId6"/>
    <p:sldId id="260"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611154-873D-4D27-B86C-4355321E9F04}" v="23" dt="2025-04-04T03:49:00.0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66" d="100"/>
          <a:sy n="66" d="100"/>
        </p:scale>
        <p:origin x="494" y="3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FC6E4-58F7-E37F-419C-874A6F3B31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E6C6C4A-B1F8-65B7-D0AE-8DE94F0A10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2801AB6-89F9-4A1A-99C5-E2449FAFD138}"/>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5" name="Footer Placeholder 4">
            <a:extLst>
              <a:ext uri="{FF2B5EF4-FFF2-40B4-BE49-F238E27FC236}">
                <a16:creationId xmlns:a16="http://schemas.microsoft.com/office/drawing/2014/main" id="{714154F5-EEE9-8C6E-824B-44508CEA9F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DB3F89-0E25-569F-A940-CAF52D68977A}"/>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834990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56303-C475-69F8-72D2-34E01063538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34800FB-D262-4CFA-7D78-853E8BEABC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C37F13A-347C-2EAD-0C9C-BBFBAC8CF9BA}"/>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5" name="Footer Placeholder 4">
            <a:extLst>
              <a:ext uri="{FF2B5EF4-FFF2-40B4-BE49-F238E27FC236}">
                <a16:creationId xmlns:a16="http://schemas.microsoft.com/office/drawing/2014/main" id="{6F8DFF66-8A0B-A699-B09D-0BA47CA52FC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F56A01-7419-02E8-A43B-D4D1D2E9EE3C}"/>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938913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CA1A28-8E29-F720-C4C2-3A95D288835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4BCD4A8-0E14-E00E-DC0E-F6456D23E8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7D7D13-2E34-B6EF-88EA-B047ABD2F152}"/>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5" name="Footer Placeholder 4">
            <a:extLst>
              <a:ext uri="{FF2B5EF4-FFF2-40B4-BE49-F238E27FC236}">
                <a16:creationId xmlns:a16="http://schemas.microsoft.com/office/drawing/2014/main" id="{0EE63600-8E1E-62C7-DC87-75AE98AF0DF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69B569C-190F-9128-E6C0-AB292AECB510}"/>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1568068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1D96E-31FC-A116-169D-2714509B60E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57CD1BD-20C1-068C-9DC7-B1F26839696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71E6B7-9C68-E47F-E43F-2B068E74001F}"/>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5" name="Footer Placeholder 4">
            <a:extLst>
              <a:ext uri="{FF2B5EF4-FFF2-40B4-BE49-F238E27FC236}">
                <a16:creationId xmlns:a16="http://schemas.microsoft.com/office/drawing/2014/main" id="{B5DFC160-3FA5-5BA9-4651-7B20F520FF2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6F1E3BD-28BF-7DC0-3DF4-B593D2870811}"/>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1604132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8D498-B471-6B63-52C4-9C86EC0B2D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EDEC088-CD81-4AC3-A3F2-2F4DF05D9A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CB5EBD-9F91-1F39-DD78-C77A9F26D5E2}"/>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5" name="Footer Placeholder 4">
            <a:extLst>
              <a:ext uri="{FF2B5EF4-FFF2-40B4-BE49-F238E27FC236}">
                <a16:creationId xmlns:a16="http://schemas.microsoft.com/office/drawing/2014/main" id="{934B1912-2DAD-0AB7-6A54-228404659F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C3C321-D703-D9D4-F5B5-43618AF8594D}"/>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374831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4FE42-301B-A628-7AFC-9F6167AF7C9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CB82C7E-23C6-6A19-9228-914AC2163A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F809500-2101-1017-2981-6C4839C294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2340D37-1C8D-53DD-C4EC-E45014A03039}"/>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6" name="Footer Placeholder 5">
            <a:extLst>
              <a:ext uri="{FF2B5EF4-FFF2-40B4-BE49-F238E27FC236}">
                <a16:creationId xmlns:a16="http://schemas.microsoft.com/office/drawing/2014/main" id="{19E5B094-11A4-8BA0-1812-7E998BFCA9F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965930-D207-B02B-5C11-289FC2081BC6}"/>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2396904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D01D5-4C02-0D47-7AE0-07F531EF5E7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745194B-E293-9E52-8CA6-2AF1CB30A3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F5F4D0-FB3A-6378-A9E0-D876BC6CB2E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25E7E75-2428-6FF3-4205-4862D26E8C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B4E915-7EA9-EAFB-66E7-1110199A42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7EE67F0-BE70-C485-9AEB-EB689D1234A9}"/>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8" name="Footer Placeholder 7">
            <a:extLst>
              <a:ext uri="{FF2B5EF4-FFF2-40B4-BE49-F238E27FC236}">
                <a16:creationId xmlns:a16="http://schemas.microsoft.com/office/drawing/2014/main" id="{06650042-74B0-7A07-DD46-F4DEBDED349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5736E68-8842-EABF-1A13-AF510D71949A}"/>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21758221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75E99-567E-C076-6ABE-EC0933BE109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ED832FB-66D5-BDA5-52F5-C60B7E072D73}"/>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4" name="Footer Placeholder 3">
            <a:extLst>
              <a:ext uri="{FF2B5EF4-FFF2-40B4-BE49-F238E27FC236}">
                <a16:creationId xmlns:a16="http://schemas.microsoft.com/office/drawing/2014/main" id="{EC7B2CE5-9E37-67C9-1316-A0C38D30034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6124C69-E809-EB97-E16C-00EB1017C325}"/>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1318642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7BAC58-2964-158B-8DCD-9284D909E50A}"/>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3" name="Footer Placeholder 2">
            <a:extLst>
              <a:ext uri="{FF2B5EF4-FFF2-40B4-BE49-F238E27FC236}">
                <a16:creationId xmlns:a16="http://schemas.microsoft.com/office/drawing/2014/main" id="{900BDD3A-2ECC-1E2A-C334-B5069C0D121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C926FD5-974A-EA7F-BB21-7AC16F959BAD}"/>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3484565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63263-0E37-3616-1E49-F75685618A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9DCC97E-75D0-2567-89AD-9812280A3A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882DB30-74C7-F577-DDF2-4B530EC24D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B2C935-49FF-F1E8-E7DE-CFF97112B61B}"/>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6" name="Footer Placeholder 5">
            <a:extLst>
              <a:ext uri="{FF2B5EF4-FFF2-40B4-BE49-F238E27FC236}">
                <a16:creationId xmlns:a16="http://schemas.microsoft.com/office/drawing/2014/main" id="{4F161996-0964-771B-1537-62144E0975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1C3B69C-40B7-B4FD-E808-A76437860F19}"/>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1624842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C4081-B077-F7C7-A339-02B95E99B3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FE70F27-2CAB-D622-F411-DF26126E99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A6F8717-4DBE-C6AB-C23A-4998086178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DB59A1-C048-688B-EA02-2A94E6CE3DEB}"/>
              </a:ext>
            </a:extLst>
          </p:cNvPr>
          <p:cNvSpPr>
            <a:spLocks noGrp="1"/>
          </p:cNvSpPr>
          <p:nvPr>
            <p:ph type="dt" sz="half" idx="10"/>
          </p:nvPr>
        </p:nvSpPr>
        <p:spPr/>
        <p:txBody>
          <a:bodyPr/>
          <a:lstStyle/>
          <a:p>
            <a:fld id="{5FE7C299-1D5D-4DEE-9306-21FF8D17DA19}" type="datetimeFigureOut">
              <a:rPr lang="en-IN" smtClean="0"/>
              <a:t>03-04-2025</a:t>
            </a:fld>
            <a:endParaRPr lang="en-IN"/>
          </a:p>
        </p:txBody>
      </p:sp>
      <p:sp>
        <p:nvSpPr>
          <p:cNvPr id="6" name="Footer Placeholder 5">
            <a:extLst>
              <a:ext uri="{FF2B5EF4-FFF2-40B4-BE49-F238E27FC236}">
                <a16:creationId xmlns:a16="http://schemas.microsoft.com/office/drawing/2014/main" id="{8597AFA7-5F41-B748-7262-AC4351E262D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E9BFC1F-5D90-EBC8-412F-67B2F7C48225}"/>
              </a:ext>
            </a:extLst>
          </p:cNvPr>
          <p:cNvSpPr>
            <a:spLocks noGrp="1"/>
          </p:cNvSpPr>
          <p:nvPr>
            <p:ph type="sldNum" sz="quarter" idx="12"/>
          </p:nvPr>
        </p:nvSpPr>
        <p:spPr/>
        <p:txBody>
          <a:bodyPr/>
          <a:lstStyle/>
          <a:p>
            <a:fld id="{616DDDB0-7433-4211-8AC2-F449F79240CF}" type="slidenum">
              <a:rPr lang="en-IN" smtClean="0"/>
              <a:t>‹#›</a:t>
            </a:fld>
            <a:endParaRPr lang="en-IN"/>
          </a:p>
        </p:txBody>
      </p:sp>
    </p:spTree>
    <p:extLst>
      <p:ext uri="{BB962C8B-B14F-4D97-AF65-F5344CB8AC3E}">
        <p14:creationId xmlns:p14="http://schemas.microsoft.com/office/powerpoint/2010/main" val="3387620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390C20-00C9-84E1-DF07-D81848DA8E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BE7D7D1-0C8E-8733-3190-6F1BE3C45E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CE2D0B9-069E-6A79-1524-881F00E42B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E7C299-1D5D-4DEE-9306-21FF8D17DA19}" type="datetimeFigureOut">
              <a:rPr lang="en-IN" smtClean="0"/>
              <a:t>03-04-2025</a:t>
            </a:fld>
            <a:endParaRPr lang="en-IN"/>
          </a:p>
        </p:txBody>
      </p:sp>
      <p:sp>
        <p:nvSpPr>
          <p:cNvPr id="5" name="Footer Placeholder 4">
            <a:extLst>
              <a:ext uri="{FF2B5EF4-FFF2-40B4-BE49-F238E27FC236}">
                <a16:creationId xmlns:a16="http://schemas.microsoft.com/office/drawing/2014/main" id="{95D8729D-BA5D-1596-A975-F65E5F4542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105CB94-D099-86AD-E2E7-34924E0812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6DDDB0-7433-4211-8AC2-F449F79240CF}" type="slidenum">
              <a:rPr lang="en-IN" smtClean="0"/>
              <a:t>‹#›</a:t>
            </a:fld>
            <a:endParaRPr lang="en-IN"/>
          </a:p>
        </p:txBody>
      </p:sp>
    </p:spTree>
    <p:extLst>
      <p:ext uri="{BB962C8B-B14F-4D97-AF65-F5344CB8AC3E}">
        <p14:creationId xmlns:p14="http://schemas.microsoft.com/office/powerpoint/2010/main" val="39947566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8B0A0-4FAD-DBEE-EDB0-69F30E49E223}"/>
              </a:ext>
            </a:extLst>
          </p:cNvPr>
          <p:cNvSpPr>
            <a:spLocks noGrp="1"/>
          </p:cNvSpPr>
          <p:nvPr>
            <p:ph type="ctrTitle"/>
          </p:nvPr>
        </p:nvSpPr>
        <p:spPr/>
        <p:txBody>
          <a:bodyPr/>
          <a:lstStyle/>
          <a:p>
            <a:r>
              <a:rPr lang="en-US" b="1" dirty="0">
                <a:latin typeface="Arial" panose="020B0604020202020204" pitchFamily="34" charset="0"/>
                <a:cs typeface="Arial" panose="020B0604020202020204" pitchFamily="34" charset="0"/>
              </a:rPr>
              <a:t>Shortest Path Algorithm</a:t>
            </a:r>
            <a:endParaRPr lang="en-IN" b="1"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17537BD5-41FA-47A8-2FDD-5A10969558A9}"/>
              </a:ext>
            </a:extLst>
          </p:cNvPr>
          <p:cNvSpPr>
            <a:spLocks noGrp="1"/>
          </p:cNvSpPr>
          <p:nvPr>
            <p:ph type="subTitle" idx="1"/>
          </p:nvPr>
        </p:nvSpPr>
        <p:spPr/>
        <p:txBody>
          <a:bodyPr/>
          <a:lstStyle/>
          <a:p>
            <a:r>
              <a:rPr lang="en-US" dirty="0"/>
              <a:t>Fastest route finder</a:t>
            </a:r>
            <a:endParaRPr lang="en-IN" dirty="0"/>
          </a:p>
        </p:txBody>
      </p:sp>
    </p:spTree>
    <p:extLst>
      <p:ext uri="{BB962C8B-B14F-4D97-AF65-F5344CB8AC3E}">
        <p14:creationId xmlns:p14="http://schemas.microsoft.com/office/powerpoint/2010/main" val="22559784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E339D-447D-B76E-1FC2-3C531CFC8569}"/>
              </a:ext>
            </a:extLst>
          </p:cNvPr>
          <p:cNvSpPr>
            <a:spLocks noGrp="1"/>
          </p:cNvSpPr>
          <p:nvPr>
            <p:ph type="title"/>
          </p:nvPr>
        </p:nvSpPr>
        <p:spPr>
          <a:xfrm>
            <a:off x="305765" y="413057"/>
            <a:ext cx="10515600" cy="1325563"/>
          </a:xfrm>
        </p:spPr>
        <p:txBody>
          <a:bodyPr>
            <a:normAutofit/>
          </a:bodyPr>
          <a:lstStyle/>
          <a:p>
            <a:r>
              <a:rPr lang="en-US" sz="5500" b="1" dirty="0">
                <a:latin typeface="Arial" panose="020B0604020202020204" pitchFamily="34" charset="0"/>
                <a:cs typeface="Arial" panose="020B0604020202020204" pitchFamily="34" charset="0"/>
              </a:rPr>
              <a:t>Introduction</a:t>
            </a:r>
            <a:endParaRPr lang="en-IN" sz="5500" b="1" dirty="0">
              <a:latin typeface="Arial" panose="020B0604020202020204" pitchFamily="34" charset="0"/>
              <a:cs typeface="Arial" panose="020B0604020202020204" pitchFamily="34" charset="0"/>
            </a:endParaRPr>
          </a:p>
        </p:txBody>
      </p:sp>
      <p:pic>
        <p:nvPicPr>
          <p:cNvPr id="1026" name="Picture 2" descr="Generated image">
            <a:extLst>
              <a:ext uri="{FF2B5EF4-FFF2-40B4-BE49-F238E27FC236}">
                <a16:creationId xmlns:a16="http://schemas.microsoft.com/office/drawing/2014/main" id="{31B50C42-FCE5-D69F-8D5E-2F417F387C8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534897" y="1441136"/>
            <a:ext cx="4351338" cy="435133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4">
            <a:extLst>
              <a:ext uri="{FF2B5EF4-FFF2-40B4-BE49-F238E27FC236}">
                <a16:creationId xmlns:a16="http://schemas.microsoft.com/office/drawing/2014/main" id="{55E72A45-C436-7C71-7EBB-E13C0D347D1A}"/>
              </a:ext>
            </a:extLst>
          </p:cNvPr>
          <p:cNvSpPr>
            <a:spLocks noChangeArrowheads="1"/>
          </p:cNvSpPr>
          <p:nvPr/>
        </p:nvSpPr>
        <p:spPr bwMode="auto">
          <a:xfrm>
            <a:off x="305765" y="1602160"/>
            <a:ext cx="6847389" cy="4190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panose="020B0604020202020204" pitchFamily="34" charset="0"/>
              </a:rPr>
              <a:t>Efficient route planning is essential for navigation, whether for daily commuting, logistics, or travel. This presentation explores different routes from a starting point to a destination, highlighting optimal and suboptimal paths. Longer routes are marked in red, indicating less efficient choices, while shorter and best routes are marked in green, ensuring minimal travel time and better efficiency. By analyzing these routes, we can make informed decisions to save time and resources.</a:t>
            </a:r>
          </a:p>
        </p:txBody>
      </p:sp>
    </p:spTree>
    <p:extLst>
      <p:ext uri="{BB962C8B-B14F-4D97-AF65-F5344CB8AC3E}">
        <p14:creationId xmlns:p14="http://schemas.microsoft.com/office/powerpoint/2010/main" val="1702517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B5395-7408-5852-2C9A-DE726340F177}"/>
              </a:ext>
            </a:extLst>
          </p:cNvPr>
          <p:cNvSpPr>
            <a:spLocks noGrp="1"/>
          </p:cNvSpPr>
          <p:nvPr>
            <p:ph type="title"/>
          </p:nvPr>
        </p:nvSpPr>
        <p:spPr>
          <a:xfrm>
            <a:off x="282615" y="135448"/>
            <a:ext cx="10515600" cy="1325563"/>
          </a:xfrm>
        </p:spPr>
        <p:txBody>
          <a:bodyPr>
            <a:normAutofit/>
          </a:bodyPr>
          <a:lstStyle/>
          <a:p>
            <a:r>
              <a:rPr lang="en-US" sz="5500" b="1" dirty="0">
                <a:latin typeface="Arial" panose="020B0604020202020204" pitchFamily="34" charset="0"/>
                <a:cs typeface="Arial" panose="020B0604020202020204" pitchFamily="34" charset="0"/>
              </a:rPr>
              <a:t>Benefits of Our Project</a:t>
            </a:r>
            <a:endParaRPr lang="en-IN" sz="5500" b="1" dirty="0">
              <a:latin typeface="Arial" panose="020B0604020202020204" pitchFamily="34" charset="0"/>
              <a:cs typeface="Arial" panose="020B0604020202020204" pitchFamily="34" charset="0"/>
            </a:endParaRPr>
          </a:p>
        </p:txBody>
      </p:sp>
      <p:sp>
        <p:nvSpPr>
          <p:cNvPr id="4" name="Rectangle 1">
            <a:extLst>
              <a:ext uri="{FF2B5EF4-FFF2-40B4-BE49-F238E27FC236}">
                <a16:creationId xmlns:a16="http://schemas.microsoft.com/office/drawing/2014/main" id="{4F11A8D0-D6FF-93AE-D29E-211221B6F968}"/>
              </a:ext>
            </a:extLst>
          </p:cNvPr>
          <p:cNvSpPr>
            <a:spLocks noGrp="1" noChangeArrowheads="1"/>
          </p:cNvSpPr>
          <p:nvPr>
            <p:ph idx="1"/>
          </p:nvPr>
        </p:nvSpPr>
        <p:spPr bwMode="auto">
          <a:xfrm>
            <a:off x="141307" y="1371742"/>
            <a:ext cx="11909385" cy="48192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2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Time Savings</a:t>
            </a:r>
            <a:r>
              <a:rPr kumimoji="0" lang="en-US" altLang="en-US" sz="1800" b="0" i="0" u="none" strike="noStrike" cap="none" normalizeH="0" baseline="0" dirty="0">
                <a:ln>
                  <a:noFill/>
                </a:ln>
                <a:solidFill>
                  <a:schemeClr val="tx1"/>
                </a:solidFill>
                <a:effectLst/>
                <a:latin typeface="Arial" panose="020B0604020202020204" pitchFamily="34" charset="0"/>
              </a:rPr>
              <a:t> – Choosing the best route reduces travel time, allowing for quicker commutes and deliveries.</a:t>
            </a:r>
          </a:p>
          <a:p>
            <a:pPr marL="342900" indent="-342900" eaLnBrk="0" fontAlgn="base" hangingPunct="0">
              <a:lnSpc>
                <a:spcPct val="250000"/>
              </a:lnSpc>
              <a:spcBef>
                <a:spcPct val="0"/>
              </a:spcBef>
              <a:spcAft>
                <a:spcPct val="0"/>
              </a:spcAft>
              <a:buFont typeface="+mj-lt"/>
              <a:buAutoNum type="arabicPeriod"/>
            </a:pPr>
            <a:r>
              <a:rPr kumimoji="0" lang="en-US" altLang="en-US" sz="1800" b="1" i="0" u="none" strike="noStrike" cap="none" normalizeH="0" baseline="0" dirty="0">
                <a:ln>
                  <a:noFill/>
                </a:ln>
                <a:solidFill>
                  <a:schemeClr val="tx1"/>
                </a:solidFill>
                <a:effectLst/>
                <a:latin typeface="Arial" panose="020B0604020202020204" pitchFamily="34" charset="0"/>
              </a:rPr>
              <a:t>Fuel Efficiency</a:t>
            </a:r>
            <a:r>
              <a:rPr kumimoji="0" lang="en-US" altLang="en-US" sz="1800" b="0" i="0" u="none" strike="noStrike" cap="none" normalizeH="0" baseline="0" dirty="0">
                <a:ln>
                  <a:noFill/>
                </a:ln>
                <a:solidFill>
                  <a:schemeClr val="tx1"/>
                </a:solidFill>
                <a:effectLst/>
                <a:latin typeface="Arial" panose="020B0604020202020204" pitchFamily="34" charset="0"/>
              </a:rPr>
              <a:t> – Shorter routes help in conserving fuel, leading to lower expenses and less Harm To Nature</a:t>
            </a:r>
          </a:p>
          <a:p>
            <a:pPr marL="342900" indent="-342900" eaLnBrk="0" fontAlgn="base" hangingPunct="0">
              <a:lnSpc>
                <a:spcPct val="250000"/>
              </a:lnSpc>
              <a:spcBef>
                <a:spcPct val="0"/>
              </a:spcBef>
              <a:spcAft>
                <a:spcPct val="0"/>
              </a:spcAft>
              <a:buFont typeface="+mj-lt"/>
              <a:buAutoNum type="arabicPeriod"/>
            </a:pPr>
            <a:r>
              <a:rPr kumimoji="0" lang="en-US" altLang="en-US" sz="1800" b="1" i="0" u="none" strike="noStrike" cap="none" normalizeH="0" baseline="0" dirty="0">
                <a:ln>
                  <a:noFill/>
                </a:ln>
                <a:solidFill>
                  <a:schemeClr val="tx1"/>
                </a:solidFill>
                <a:effectLst/>
                <a:latin typeface="Arial" panose="020B0604020202020204" pitchFamily="34" charset="0"/>
              </a:rPr>
              <a:t>Cost Reduction</a:t>
            </a:r>
            <a:r>
              <a:rPr kumimoji="0" lang="en-US" altLang="en-US" sz="1800" b="0" i="0" u="none" strike="noStrike" cap="none" normalizeH="0" baseline="0" dirty="0">
                <a:ln>
                  <a:noFill/>
                </a:ln>
                <a:solidFill>
                  <a:schemeClr val="tx1"/>
                </a:solidFill>
                <a:effectLst/>
                <a:latin typeface="Arial" panose="020B0604020202020204" pitchFamily="34" charset="0"/>
              </a:rPr>
              <a:t> – Businesses can save on transportation costs by optimizing delivery and travel routes.</a:t>
            </a:r>
          </a:p>
          <a:p>
            <a:pPr marL="342900" marR="0" lvl="0" indent="-342900" algn="l" defTabSz="914400" rtl="0" eaLnBrk="0" fontAlgn="base" latinLnBrk="0" hangingPunct="0">
              <a:lnSpc>
                <a:spcPct val="2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Reduced Traffic Congestion</a:t>
            </a:r>
            <a:r>
              <a:rPr kumimoji="0" lang="en-US" altLang="en-US" sz="1800" b="0" i="0" u="none" strike="noStrike" cap="none" normalizeH="0" baseline="0" dirty="0">
                <a:ln>
                  <a:noFill/>
                </a:ln>
                <a:solidFill>
                  <a:schemeClr val="tx1"/>
                </a:solidFill>
                <a:effectLst/>
                <a:latin typeface="Arial" panose="020B0604020202020204" pitchFamily="34" charset="0"/>
              </a:rPr>
              <a:t> – Using the best routes helps avoid heavy traffic, leading to smoother journeys.</a:t>
            </a:r>
          </a:p>
          <a:p>
            <a:pPr marL="342900" marR="0" lvl="0" indent="-342900" algn="l" defTabSz="914400" rtl="0" eaLnBrk="0" fontAlgn="base" latinLnBrk="0" hangingPunct="0">
              <a:lnSpc>
                <a:spcPct val="2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Improved Productivity</a:t>
            </a:r>
            <a:r>
              <a:rPr kumimoji="0" lang="en-US" altLang="en-US" sz="1800" b="0" i="0" u="none" strike="noStrike" cap="none" normalizeH="0" baseline="0" dirty="0">
                <a:ln>
                  <a:noFill/>
                </a:ln>
                <a:solidFill>
                  <a:schemeClr val="tx1"/>
                </a:solidFill>
                <a:effectLst/>
                <a:latin typeface="Arial" panose="020B0604020202020204" pitchFamily="34" charset="0"/>
              </a:rPr>
              <a:t> – Less time spent on the road means more time for other important tasks.</a:t>
            </a:r>
          </a:p>
          <a:p>
            <a:pPr marL="342900" marR="0" lvl="0" indent="-342900" algn="l" defTabSz="914400" rtl="0" eaLnBrk="0" fontAlgn="base" latinLnBrk="0" hangingPunct="0">
              <a:lnSpc>
                <a:spcPct val="2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Enhanced Safety</a:t>
            </a:r>
            <a:r>
              <a:rPr kumimoji="0" lang="en-US" altLang="en-US" sz="1800" b="0" i="0" u="none" strike="noStrike" cap="none" normalizeH="0" baseline="0" dirty="0">
                <a:ln>
                  <a:noFill/>
                </a:ln>
                <a:solidFill>
                  <a:schemeClr val="tx1"/>
                </a:solidFill>
                <a:effectLst/>
                <a:latin typeface="Arial" panose="020B0604020202020204" pitchFamily="34" charset="0"/>
              </a:rPr>
              <a:t> – Optimized routes can help avoid accident-prone areas, improving overall road safety.</a:t>
            </a:r>
          </a:p>
          <a:p>
            <a:pPr marL="342900" marR="0" lvl="0" indent="-342900" algn="l" defTabSz="914400" rtl="0" eaLnBrk="0" fontAlgn="base" latinLnBrk="0" hangingPunct="0">
              <a:lnSpc>
                <a:spcPct val="2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Better Decision-Making</a:t>
            </a:r>
            <a:r>
              <a:rPr kumimoji="0" lang="en-US" altLang="en-US" sz="1800" b="0" i="0" u="none" strike="noStrike" cap="none" normalizeH="0" baseline="0" dirty="0">
                <a:ln>
                  <a:noFill/>
                </a:ln>
                <a:solidFill>
                  <a:schemeClr val="tx1"/>
                </a:solidFill>
                <a:effectLst/>
                <a:latin typeface="Arial" panose="020B0604020202020204" pitchFamily="34" charset="0"/>
              </a:rPr>
              <a:t> – Route planning helps individuals and businesses make informed travel decisions.</a:t>
            </a:r>
          </a:p>
        </p:txBody>
      </p:sp>
    </p:spTree>
    <p:extLst>
      <p:ext uri="{BB962C8B-B14F-4D97-AF65-F5344CB8AC3E}">
        <p14:creationId xmlns:p14="http://schemas.microsoft.com/office/powerpoint/2010/main" val="1941484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D7483F-95A5-7146-26DD-D2E509ACAEE6}"/>
              </a:ext>
            </a:extLst>
          </p:cNvPr>
          <p:cNvSpPr>
            <a:spLocks noGrp="1"/>
          </p:cNvSpPr>
          <p:nvPr>
            <p:ph type="title"/>
          </p:nvPr>
        </p:nvSpPr>
        <p:spPr/>
        <p:txBody>
          <a:bodyPr>
            <a:normAutofit/>
          </a:bodyPr>
          <a:lstStyle/>
          <a:p>
            <a:pPr algn="ctr"/>
            <a:r>
              <a:rPr lang="en-US" sz="6000" b="1" dirty="0">
                <a:latin typeface="Arial" panose="020B0604020202020204" pitchFamily="34" charset="0"/>
                <a:cs typeface="Arial" panose="020B0604020202020204" pitchFamily="34" charset="0"/>
              </a:rPr>
              <a:t>Comparison</a:t>
            </a:r>
            <a:endParaRPr lang="en-IN" sz="6000" b="1"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4A2B288E-3D23-67BB-1F99-4B70579B0E6A}"/>
              </a:ext>
            </a:extLst>
          </p:cNvPr>
          <p:cNvSpPr>
            <a:spLocks noGrp="1"/>
          </p:cNvSpPr>
          <p:nvPr>
            <p:ph type="body" idx="1"/>
          </p:nvPr>
        </p:nvSpPr>
        <p:spPr>
          <a:xfrm>
            <a:off x="787259" y="1690688"/>
            <a:ext cx="5157787" cy="572103"/>
          </a:xfrm>
        </p:spPr>
        <p:txBody>
          <a:bodyPr>
            <a:normAutofit/>
          </a:bodyPr>
          <a:lstStyle/>
          <a:p>
            <a:pPr algn="ctr"/>
            <a:r>
              <a:rPr lang="en-US" sz="2800" dirty="0"/>
              <a:t>Shortest Algorithm</a:t>
            </a:r>
            <a:endParaRPr lang="en-IN" sz="2800" dirty="0"/>
          </a:p>
        </p:txBody>
      </p:sp>
      <p:graphicFrame>
        <p:nvGraphicFramePr>
          <p:cNvPr id="9" name="Content Placeholder 8">
            <a:extLst>
              <a:ext uri="{FF2B5EF4-FFF2-40B4-BE49-F238E27FC236}">
                <a16:creationId xmlns:a16="http://schemas.microsoft.com/office/drawing/2014/main" id="{A7810E42-14C5-4DD0-426A-059BE169CD2C}"/>
              </a:ext>
            </a:extLst>
          </p:cNvPr>
          <p:cNvGraphicFramePr>
            <a:graphicFrameLocks noGrp="1"/>
          </p:cNvGraphicFramePr>
          <p:nvPr>
            <p:ph sz="half" idx="2"/>
            <p:extLst>
              <p:ext uri="{D42A27DB-BD31-4B8C-83A1-F6EECF244321}">
                <p14:modId xmlns:p14="http://schemas.microsoft.com/office/powerpoint/2010/main" val="53341041"/>
              </p:ext>
            </p:extLst>
          </p:nvPr>
        </p:nvGraphicFramePr>
        <p:xfrm>
          <a:off x="347240" y="2505075"/>
          <a:ext cx="5370653" cy="3785105"/>
        </p:xfrm>
        <a:graphic>
          <a:graphicData uri="http://schemas.openxmlformats.org/drawingml/2006/table">
            <a:tbl>
              <a:tblPr/>
              <a:tblGrid>
                <a:gridCol w="121984">
                  <a:extLst>
                    <a:ext uri="{9D8B030D-6E8A-4147-A177-3AD203B41FA5}">
                      <a16:colId xmlns:a16="http://schemas.microsoft.com/office/drawing/2014/main" val="2886425103"/>
                    </a:ext>
                  </a:extLst>
                </a:gridCol>
                <a:gridCol w="5248669">
                  <a:extLst>
                    <a:ext uri="{9D8B030D-6E8A-4147-A177-3AD203B41FA5}">
                      <a16:colId xmlns:a16="http://schemas.microsoft.com/office/drawing/2014/main" val="2886354367"/>
                    </a:ext>
                  </a:extLst>
                </a:gridCol>
              </a:tblGrid>
              <a:tr h="552816">
                <a:tc>
                  <a:txBody>
                    <a:bodyPr/>
                    <a:lstStyle/>
                    <a:p>
                      <a:pPr marL="0" indent="0">
                        <a:buFont typeface="+mj-lt"/>
                        <a:buNone/>
                      </a:pPr>
                      <a:endParaRPr lang="en-IN" sz="900" dirty="0"/>
                    </a:p>
                  </a:txBody>
                  <a:tcPr marL="44850" marR="44850" marT="22425" marB="22425" anchor="ctr">
                    <a:lnL>
                      <a:noFill/>
                    </a:lnL>
                    <a:lnR>
                      <a:noFill/>
                    </a:lnR>
                    <a:lnT>
                      <a:noFill/>
                    </a:lnT>
                    <a:lnB>
                      <a:noFill/>
                    </a:lnB>
                    <a:noFill/>
                  </a:tcPr>
                </a:tc>
                <a:tc>
                  <a:txBody>
                    <a:bodyPr/>
                    <a:lstStyle/>
                    <a:p>
                      <a:pPr marL="342900" indent="-342900">
                        <a:buFont typeface="Arial" panose="020B0604020202020204" pitchFamily="34" charset="0"/>
                        <a:buChar char="•"/>
                      </a:pPr>
                      <a:r>
                        <a:rPr lang="en-US" sz="1800" dirty="0"/>
                        <a:t>Uses an advanced pathfinding algorithm for faster and more optimized shortest routes.</a:t>
                      </a:r>
                    </a:p>
                  </a:txBody>
                  <a:tcPr marL="44850" marR="44850" marT="22425" marB="22425" anchor="ctr">
                    <a:lnL>
                      <a:noFill/>
                    </a:lnL>
                    <a:lnR>
                      <a:noFill/>
                    </a:lnR>
                    <a:lnT>
                      <a:noFill/>
                    </a:lnT>
                    <a:lnB>
                      <a:noFill/>
                    </a:lnB>
                    <a:noFill/>
                  </a:tcPr>
                </a:tc>
                <a:extLst>
                  <a:ext uri="{0D108BD9-81ED-4DB2-BD59-A6C34878D82A}">
                    <a16:rowId xmlns:a16="http://schemas.microsoft.com/office/drawing/2014/main" val="1088256576"/>
                  </a:ext>
                </a:extLst>
              </a:tr>
              <a:tr h="854352">
                <a:tc>
                  <a:txBody>
                    <a:bodyPr/>
                    <a:lstStyle/>
                    <a:p>
                      <a:pPr marL="0" indent="0">
                        <a:buFont typeface="+mj-lt"/>
                        <a:buNone/>
                      </a:pPr>
                      <a:endParaRPr lang="en-IN" sz="900" dirty="0"/>
                    </a:p>
                  </a:txBody>
                  <a:tcPr marL="44850" marR="44850" marT="22425" marB="22425" anchor="ctr">
                    <a:lnL>
                      <a:noFill/>
                    </a:lnL>
                    <a:lnR>
                      <a:noFill/>
                    </a:lnR>
                    <a:lnT>
                      <a:noFill/>
                    </a:lnT>
                    <a:lnB>
                      <a:noFill/>
                    </a:lnB>
                    <a:noFill/>
                  </a:tcPr>
                </a:tc>
                <a:tc>
                  <a:txBody>
                    <a:bodyPr/>
                    <a:lstStyle/>
                    <a:p>
                      <a:pPr marL="342900" indent="-342900">
                        <a:buFont typeface="Arial" panose="020B0604020202020204" pitchFamily="34" charset="0"/>
                        <a:buChar char="•"/>
                      </a:pPr>
                      <a:r>
                        <a:rPr lang="en-US" sz="1800" dirty="0"/>
                        <a:t>Allows personalized route preferences based on user needs (e.g., avoiding traffic, tolls, or rough roads).</a:t>
                      </a:r>
                    </a:p>
                  </a:txBody>
                  <a:tcPr marL="44850" marR="44850" marT="22425" marB="22425" anchor="ctr">
                    <a:lnL>
                      <a:noFill/>
                    </a:lnL>
                    <a:lnR>
                      <a:noFill/>
                    </a:lnR>
                    <a:lnT>
                      <a:noFill/>
                    </a:lnT>
                    <a:lnB>
                      <a:noFill/>
                    </a:lnB>
                    <a:noFill/>
                  </a:tcPr>
                </a:tc>
                <a:extLst>
                  <a:ext uri="{0D108BD9-81ED-4DB2-BD59-A6C34878D82A}">
                    <a16:rowId xmlns:a16="http://schemas.microsoft.com/office/drawing/2014/main" val="884104269"/>
                  </a:ext>
                </a:extLst>
              </a:tr>
              <a:tr h="552816">
                <a:tc>
                  <a:txBody>
                    <a:bodyPr/>
                    <a:lstStyle/>
                    <a:p>
                      <a:pPr marL="0" indent="0">
                        <a:buFont typeface="+mj-lt"/>
                        <a:buNone/>
                      </a:pPr>
                      <a:endParaRPr lang="en-IN" sz="900" dirty="0"/>
                    </a:p>
                  </a:txBody>
                  <a:tcPr marL="44850" marR="44850" marT="22425" marB="22425" anchor="ctr">
                    <a:lnL>
                      <a:noFill/>
                    </a:lnL>
                    <a:lnR>
                      <a:noFill/>
                    </a:lnR>
                    <a:lnT>
                      <a:noFill/>
                    </a:lnT>
                    <a:lnB>
                      <a:noFill/>
                    </a:lnB>
                    <a:noFill/>
                  </a:tcPr>
                </a:tc>
                <a:tc>
                  <a:txBody>
                    <a:bodyPr/>
                    <a:lstStyle/>
                    <a:p>
                      <a:pPr marL="342900" indent="-342900">
                        <a:buFont typeface="Arial" panose="020B0604020202020204" pitchFamily="34" charset="0"/>
                        <a:buChar char="•"/>
                      </a:pPr>
                      <a:r>
                        <a:rPr lang="en-US" sz="1800" dirty="0"/>
                        <a:t>Integrates real-time data efficiently to adapt routes dynamically.</a:t>
                      </a:r>
                    </a:p>
                  </a:txBody>
                  <a:tcPr marL="44850" marR="44850" marT="22425" marB="22425" anchor="ctr">
                    <a:lnL>
                      <a:noFill/>
                    </a:lnL>
                    <a:lnR>
                      <a:noFill/>
                    </a:lnR>
                    <a:lnT>
                      <a:noFill/>
                    </a:lnT>
                    <a:lnB>
                      <a:noFill/>
                    </a:lnB>
                    <a:noFill/>
                  </a:tcPr>
                </a:tc>
                <a:extLst>
                  <a:ext uri="{0D108BD9-81ED-4DB2-BD59-A6C34878D82A}">
                    <a16:rowId xmlns:a16="http://schemas.microsoft.com/office/drawing/2014/main" val="3112160476"/>
                  </a:ext>
                </a:extLst>
              </a:tr>
              <a:tr h="543335">
                <a:tc>
                  <a:txBody>
                    <a:bodyPr/>
                    <a:lstStyle/>
                    <a:p>
                      <a:pPr marL="0" indent="0">
                        <a:buFont typeface="+mj-lt"/>
                        <a:buNone/>
                      </a:pPr>
                      <a:endParaRPr lang="en-IN" sz="900" dirty="0"/>
                    </a:p>
                  </a:txBody>
                  <a:tcPr marL="44850" marR="44850" marT="22425" marB="22425" anchor="ctr">
                    <a:lnL>
                      <a:noFill/>
                    </a:lnL>
                    <a:lnR>
                      <a:noFill/>
                    </a:lnR>
                    <a:lnT>
                      <a:noFill/>
                    </a:lnT>
                    <a:lnB>
                      <a:noFill/>
                    </a:lnB>
                    <a:noFill/>
                  </a:tcPr>
                </a:tc>
                <a:tc>
                  <a:txBody>
                    <a:bodyPr/>
                    <a:lstStyle/>
                    <a:p>
                      <a:pPr marL="342900" indent="-342900">
                        <a:buFont typeface="Arial" panose="020B0604020202020204" pitchFamily="34" charset="0"/>
                        <a:buChar char="•"/>
                      </a:pPr>
                      <a:r>
                        <a:rPr lang="en-US" sz="1800" dirty="0"/>
                        <a:t>Optimized for minimal battery and data usage.</a:t>
                      </a:r>
                    </a:p>
                  </a:txBody>
                  <a:tcPr marL="44850" marR="44850" marT="22425" marB="22425" anchor="ctr">
                    <a:lnL>
                      <a:noFill/>
                    </a:lnL>
                    <a:lnR>
                      <a:noFill/>
                    </a:lnR>
                    <a:lnT>
                      <a:noFill/>
                    </a:lnT>
                    <a:lnB>
                      <a:noFill/>
                    </a:lnB>
                    <a:noFill/>
                  </a:tcPr>
                </a:tc>
                <a:extLst>
                  <a:ext uri="{0D108BD9-81ED-4DB2-BD59-A6C34878D82A}">
                    <a16:rowId xmlns:a16="http://schemas.microsoft.com/office/drawing/2014/main" val="284474338"/>
                  </a:ext>
                </a:extLst>
              </a:tr>
              <a:tr h="552816">
                <a:tc>
                  <a:txBody>
                    <a:bodyPr/>
                    <a:lstStyle/>
                    <a:p>
                      <a:pPr marL="0" indent="0">
                        <a:buFont typeface="+mj-lt"/>
                        <a:buNone/>
                      </a:pPr>
                      <a:endParaRPr lang="en-IN" sz="900" dirty="0"/>
                    </a:p>
                  </a:txBody>
                  <a:tcPr marL="44850" marR="44850" marT="22425" marB="22425" anchor="ctr">
                    <a:lnL>
                      <a:noFill/>
                    </a:lnL>
                    <a:lnR>
                      <a:noFill/>
                    </a:lnR>
                    <a:lnT>
                      <a:noFill/>
                    </a:lnT>
                    <a:lnB>
                      <a:noFill/>
                    </a:lnB>
                    <a:noFill/>
                  </a:tcPr>
                </a:tc>
                <a:tc>
                  <a:txBody>
                    <a:bodyPr/>
                    <a:lstStyle/>
                    <a:p>
                      <a:pPr marL="342900" indent="-342900">
                        <a:buFont typeface="Arial" panose="020B0604020202020204" pitchFamily="34" charset="0"/>
                        <a:buChar char="•"/>
                      </a:pPr>
                      <a:r>
                        <a:rPr lang="en-US" sz="1800" dirty="0"/>
                        <a:t>Focuses solely on shortest and most efficient paths with precision.</a:t>
                      </a:r>
                    </a:p>
                  </a:txBody>
                  <a:tcPr marL="44850" marR="44850" marT="22425" marB="22425" anchor="ctr">
                    <a:lnL>
                      <a:noFill/>
                    </a:lnL>
                    <a:lnR>
                      <a:noFill/>
                    </a:lnR>
                    <a:lnT>
                      <a:noFill/>
                    </a:lnT>
                    <a:lnB>
                      <a:noFill/>
                    </a:lnB>
                    <a:noFill/>
                  </a:tcPr>
                </a:tc>
                <a:extLst>
                  <a:ext uri="{0D108BD9-81ED-4DB2-BD59-A6C34878D82A}">
                    <a16:rowId xmlns:a16="http://schemas.microsoft.com/office/drawing/2014/main" val="378543168"/>
                  </a:ext>
                </a:extLst>
              </a:tr>
              <a:tr h="0">
                <a:tc>
                  <a:txBody>
                    <a:bodyPr/>
                    <a:lstStyle/>
                    <a:p>
                      <a:pPr marL="0" indent="0">
                        <a:buFont typeface="+mj-lt"/>
                        <a:buNone/>
                      </a:pPr>
                      <a:endParaRPr lang="en-IN" sz="900" dirty="0"/>
                    </a:p>
                  </a:txBody>
                  <a:tcPr marL="44850" marR="44850" marT="22425" marB="22425" anchor="ctr">
                    <a:lnL>
                      <a:noFill/>
                    </a:lnL>
                    <a:lnR>
                      <a:noFill/>
                    </a:lnR>
                    <a:lnT>
                      <a:noFill/>
                    </a:lnT>
                    <a:lnB>
                      <a:noFill/>
                    </a:lnB>
                    <a:noFill/>
                  </a:tcPr>
                </a:tc>
                <a:tc>
                  <a:txBody>
                    <a:bodyPr/>
                    <a:lstStyle/>
                    <a:p>
                      <a:pPr marL="342900" indent="-342900">
                        <a:buFont typeface="Arial" panose="020B0604020202020204" pitchFamily="34" charset="0"/>
                        <a:buChar char="•"/>
                      </a:pPr>
                      <a:r>
                        <a:rPr lang="en-US" sz="1800" dirty="0"/>
                        <a:t>Lightweight and faster processing for quick calculations.</a:t>
                      </a:r>
                    </a:p>
                  </a:txBody>
                  <a:tcPr marL="44850" marR="44850" marT="22425" marB="22425" anchor="ctr">
                    <a:lnL>
                      <a:noFill/>
                    </a:lnL>
                    <a:lnR>
                      <a:noFill/>
                    </a:lnR>
                    <a:lnT>
                      <a:noFill/>
                    </a:lnT>
                    <a:lnB>
                      <a:noFill/>
                    </a:lnB>
                    <a:noFill/>
                  </a:tcPr>
                </a:tc>
                <a:extLst>
                  <a:ext uri="{0D108BD9-81ED-4DB2-BD59-A6C34878D82A}">
                    <a16:rowId xmlns:a16="http://schemas.microsoft.com/office/drawing/2014/main" val="3752473166"/>
                  </a:ext>
                </a:extLst>
              </a:tr>
            </a:tbl>
          </a:graphicData>
        </a:graphic>
      </p:graphicFrame>
      <p:sp>
        <p:nvSpPr>
          <p:cNvPr id="7" name="Text Placeholder 6">
            <a:extLst>
              <a:ext uri="{FF2B5EF4-FFF2-40B4-BE49-F238E27FC236}">
                <a16:creationId xmlns:a16="http://schemas.microsoft.com/office/drawing/2014/main" id="{A77CA9C9-C040-C140-19C2-C7AD46CB4C21}"/>
              </a:ext>
            </a:extLst>
          </p:cNvPr>
          <p:cNvSpPr>
            <a:spLocks noGrp="1"/>
          </p:cNvSpPr>
          <p:nvPr>
            <p:ph type="body" sz="quarter" idx="3"/>
          </p:nvPr>
        </p:nvSpPr>
        <p:spPr>
          <a:xfrm>
            <a:off x="6096000" y="1736987"/>
            <a:ext cx="5183188" cy="479505"/>
          </a:xfrm>
        </p:spPr>
        <p:txBody>
          <a:bodyPr/>
          <a:lstStyle/>
          <a:p>
            <a:pPr algn="ctr"/>
            <a:r>
              <a:rPr lang="en-US" sz="2800" dirty="0"/>
              <a:t>Google</a:t>
            </a:r>
            <a:r>
              <a:rPr lang="en-US" dirty="0"/>
              <a:t> Map</a:t>
            </a:r>
            <a:endParaRPr lang="en-IN" dirty="0"/>
          </a:p>
        </p:txBody>
      </p:sp>
      <p:sp>
        <p:nvSpPr>
          <p:cNvPr id="8" name="Content Placeholder 7">
            <a:extLst>
              <a:ext uri="{FF2B5EF4-FFF2-40B4-BE49-F238E27FC236}">
                <a16:creationId xmlns:a16="http://schemas.microsoft.com/office/drawing/2014/main" id="{3B0BD35E-BBA3-06AF-7F99-DE3CBFCA31F7}"/>
              </a:ext>
            </a:extLst>
          </p:cNvPr>
          <p:cNvSpPr>
            <a:spLocks noGrp="1"/>
          </p:cNvSpPr>
          <p:nvPr>
            <p:ph sz="quarter" idx="4"/>
          </p:nvPr>
        </p:nvSpPr>
        <p:spPr>
          <a:xfrm>
            <a:off x="6474107" y="2505075"/>
            <a:ext cx="5370653" cy="3684588"/>
          </a:xfrm>
        </p:spPr>
        <p:txBody>
          <a:bodyPr>
            <a:noAutofit/>
          </a:bodyPr>
          <a:lstStyle/>
          <a:p>
            <a:r>
              <a:rPr lang="en-US" sz="1800" dirty="0"/>
              <a:t>Relies on standard algorithms, sometimes favoring main roads over actual shortest paths.</a:t>
            </a:r>
          </a:p>
          <a:p>
            <a:r>
              <a:rPr lang="en-US" sz="1800" dirty="0"/>
              <a:t>Limited customization; often prioritizes highways and major roads.</a:t>
            </a:r>
          </a:p>
          <a:p>
            <a:r>
              <a:rPr lang="en-US" sz="1800" dirty="0"/>
              <a:t>Uses real-time traffic data but may not always suggest the absolute shortest route.</a:t>
            </a:r>
          </a:p>
          <a:p>
            <a:r>
              <a:rPr lang="en-US" sz="1800" dirty="0"/>
              <a:t>Higher battery and data consumption due to background processes.</a:t>
            </a:r>
          </a:p>
          <a:p>
            <a:r>
              <a:rPr lang="en-US" sz="1800" dirty="0"/>
              <a:t>Balances shortest route with other factors, sometimes leading to longer travel times.</a:t>
            </a:r>
          </a:p>
          <a:p>
            <a:r>
              <a:rPr lang="en-US" sz="1800" dirty="0"/>
              <a:t>Heavier application with multiple features that may slow down processing</a:t>
            </a:r>
            <a:r>
              <a:rPr lang="en-US" sz="1200" dirty="0"/>
              <a:t>.</a:t>
            </a:r>
            <a:endParaRPr lang="en-IN" sz="1800" dirty="0"/>
          </a:p>
        </p:txBody>
      </p:sp>
    </p:spTree>
    <p:extLst>
      <p:ext uri="{BB962C8B-B14F-4D97-AF65-F5344CB8AC3E}">
        <p14:creationId xmlns:p14="http://schemas.microsoft.com/office/powerpoint/2010/main" val="2876524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43903-C65C-7C31-8677-31AC2CF8D86C}"/>
              </a:ext>
            </a:extLst>
          </p:cNvPr>
          <p:cNvSpPr>
            <a:spLocks noGrp="1"/>
          </p:cNvSpPr>
          <p:nvPr>
            <p:ph type="title"/>
          </p:nvPr>
        </p:nvSpPr>
        <p:spPr/>
        <p:txBody>
          <a:bodyPr>
            <a:normAutofit fontScale="90000"/>
          </a:bodyPr>
          <a:lstStyle/>
          <a:p>
            <a:pPr algn="ctr"/>
            <a:r>
              <a:rPr lang="en-US" sz="5500" b="1" dirty="0">
                <a:latin typeface="Arial" panose="020B0604020202020204" pitchFamily="34" charset="0"/>
                <a:cs typeface="Arial" panose="020B0604020202020204" pitchFamily="34" charset="0"/>
              </a:rPr>
              <a:t>Difference b/w google map and our Algorithm</a:t>
            </a:r>
            <a:endParaRPr lang="en-IN" sz="5500" b="1" dirty="0">
              <a:latin typeface="Arial" panose="020B0604020202020204" pitchFamily="34" charset="0"/>
              <a:cs typeface="Arial" panose="020B0604020202020204" pitchFamily="34" charset="0"/>
            </a:endParaRPr>
          </a:p>
        </p:txBody>
      </p:sp>
      <p:pic>
        <p:nvPicPr>
          <p:cNvPr id="4098" name="Picture 2" descr="Generated image">
            <a:extLst>
              <a:ext uri="{FF2B5EF4-FFF2-40B4-BE49-F238E27FC236}">
                <a16:creationId xmlns:a16="http://schemas.microsoft.com/office/drawing/2014/main" id="{5C952EBA-6686-E6A8-DD83-13DDDA56E1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25279" y="1899298"/>
            <a:ext cx="2900892" cy="4593577"/>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5">
            <a:extLst>
              <a:ext uri="{FF2B5EF4-FFF2-40B4-BE49-F238E27FC236}">
                <a16:creationId xmlns:a16="http://schemas.microsoft.com/office/drawing/2014/main" id="{A40F1A51-E95F-EF7E-835D-E4EBCF2D663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108" name="Picture 12" descr="Generated image">
            <a:extLst>
              <a:ext uri="{FF2B5EF4-FFF2-40B4-BE49-F238E27FC236}">
                <a16:creationId xmlns:a16="http://schemas.microsoft.com/office/drawing/2014/main" id="{D83DF7CE-DB9C-C75B-BAD2-BD24C71005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9360" y="2055812"/>
            <a:ext cx="3966258" cy="3966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32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B3A70-404D-B1BD-737E-8CF8D7AEB632}"/>
              </a:ext>
            </a:extLst>
          </p:cNvPr>
          <p:cNvSpPr>
            <a:spLocks noGrp="1"/>
          </p:cNvSpPr>
          <p:nvPr>
            <p:ph type="title"/>
          </p:nvPr>
        </p:nvSpPr>
        <p:spPr/>
        <p:txBody>
          <a:bodyPr>
            <a:normAutofit/>
          </a:bodyPr>
          <a:lstStyle/>
          <a:p>
            <a:r>
              <a:rPr lang="en-US" sz="5500" b="1" dirty="0">
                <a:latin typeface="Arial" panose="020B0604020202020204" pitchFamily="34" charset="0"/>
                <a:cs typeface="Arial" panose="020B0604020202020204" pitchFamily="34" charset="0"/>
              </a:rPr>
              <a:t>Conclusion</a:t>
            </a:r>
            <a:endParaRPr lang="en-IN" sz="5500" b="1" dirty="0">
              <a:latin typeface="Arial" panose="020B0604020202020204" pitchFamily="34" charset="0"/>
              <a:cs typeface="Arial" panose="020B0604020202020204" pitchFamily="34" charset="0"/>
            </a:endParaRPr>
          </a:p>
        </p:txBody>
      </p:sp>
      <p:sp>
        <p:nvSpPr>
          <p:cNvPr id="4" name="Rectangle 1">
            <a:extLst>
              <a:ext uri="{FF2B5EF4-FFF2-40B4-BE49-F238E27FC236}">
                <a16:creationId xmlns:a16="http://schemas.microsoft.com/office/drawing/2014/main" id="{F5E26D59-1AB8-6DC3-8A0A-CBD5C6544635}"/>
              </a:ext>
            </a:extLst>
          </p:cNvPr>
          <p:cNvSpPr>
            <a:spLocks noGrp="1" noChangeArrowheads="1"/>
          </p:cNvSpPr>
          <p:nvPr>
            <p:ph idx="1"/>
          </p:nvPr>
        </p:nvSpPr>
        <p:spPr bwMode="auto">
          <a:xfrm>
            <a:off x="838200" y="1794563"/>
            <a:ext cx="11002701" cy="3901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Our project aims to revolutionize navigation by providing a more efficient and optimized shortest-route algorithm, surpassing existing solutions like Google Maps. By leveraging advanced pathfinding techniques and real-time data analysis, our system ensures faster, more accurate, and customized routes. This innovation not only enhances user experience but also minimizes travel time, fuel consumption, and congestion. With this project, we take a step toward smarter and more intelligent navigation solutions for everyday users.</a:t>
            </a:r>
          </a:p>
        </p:txBody>
      </p:sp>
    </p:spTree>
    <p:extLst>
      <p:ext uri="{BB962C8B-B14F-4D97-AF65-F5344CB8AC3E}">
        <p14:creationId xmlns:p14="http://schemas.microsoft.com/office/powerpoint/2010/main" val="2211241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FEBEA-BB11-62EC-7456-86EEBD08EC93}"/>
              </a:ext>
            </a:extLst>
          </p:cNvPr>
          <p:cNvSpPr>
            <a:spLocks noGrp="1"/>
          </p:cNvSpPr>
          <p:nvPr>
            <p:ph type="title"/>
          </p:nvPr>
        </p:nvSpPr>
        <p:spPr>
          <a:xfrm>
            <a:off x="838200" y="2766218"/>
            <a:ext cx="10515600" cy="1325563"/>
          </a:xfrm>
        </p:spPr>
        <p:txBody>
          <a:bodyPr>
            <a:noAutofit/>
          </a:bodyPr>
          <a:lstStyle/>
          <a:p>
            <a:pPr algn="ctr"/>
            <a:r>
              <a:rPr lang="en-US" sz="9600" b="1" dirty="0"/>
              <a:t>Thank You !</a:t>
            </a:r>
            <a:endParaRPr lang="en-IN" sz="9600" b="1" dirty="0"/>
          </a:p>
        </p:txBody>
      </p:sp>
    </p:spTree>
    <p:extLst>
      <p:ext uri="{BB962C8B-B14F-4D97-AF65-F5344CB8AC3E}">
        <p14:creationId xmlns:p14="http://schemas.microsoft.com/office/powerpoint/2010/main" val="3028660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TotalTime>
  <Words>457</Words>
  <Application>Microsoft Office PowerPoint</Application>
  <PresentationFormat>Widescreen</PresentationFormat>
  <Paragraphs>31</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Shortest Path Algorithm</vt:lpstr>
      <vt:lpstr>Introduction</vt:lpstr>
      <vt:lpstr>Benefits of Our Project</vt:lpstr>
      <vt:lpstr>Comparison</vt:lpstr>
      <vt:lpstr>Difference b/w google map and our Algorithm</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Kanishk Bhati</dc:creator>
  <cp:lastModifiedBy>Kanishk Bhati</cp:lastModifiedBy>
  <cp:revision>5</cp:revision>
  <dcterms:created xsi:type="dcterms:W3CDTF">2025-04-04T02:29:16Z</dcterms:created>
  <dcterms:modified xsi:type="dcterms:W3CDTF">2025-04-04T03:56:23Z</dcterms:modified>
</cp:coreProperties>
</file>

<file path=docProps/thumbnail.jpeg>
</file>